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57" r:id="rId5"/>
    <p:sldId id="259" r:id="rId6"/>
    <p:sldId id="260" r:id="rId7"/>
    <p:sldId id="261" r:id="rId8"/>
    <p:sldId id="263" r:id="rId9"/>
    <p:sldId id="272" r:id="rId10"/>
    <p:sldId id="262" r:id="rId11"/>
    <p:sldId id="264" r:id="rId12"/>
    <p:sldId id="266" r:id="rId13"/>
    <p:sldId id="265" r:id="rId14"/>
    <p:sldId id="274" r:id="rId15"/>
    <p:sldId id="268" r:id="rId16"/>
    <p:sldId id="269" r:id="rId17"/>
    <p:sldId id="276" r:id="rId18"/>
    <p:sldId id="279" r:id="rId19"/>
    <p:sldId id="277" r:id="rId20"/>
    <p:sldId id="278" r:id="rId21"/>
    <p:sldId id="280" r:id="rId22"/>
    <p:sldId id="281" r:id="rId2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intranet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intranet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intranet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intranet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20/02/2019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7463" t="27299" r="11014" b="29134"/>
          <a:stretch>
            <a:fillRect/>
          </a:stretch>
        </p:blipFill>
        <p:spPr bwMode="auto">
          <a:xfrm>
            <a:off x="1259632" y="188640"/>
            <a:ext cx="6387216" cy="1916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20/02/2019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20/02/2019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20/02/2019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7463" t="27299" r="11014" b="29134"/>
          <a:stretch>
            <a:fillRect/>
          </a:stretch>
        </p:blipFill>
        <p:spPr bwMode="auto">
          <a:xfrm>
            <a:off x="4932040" y="5951060"/>
            <a:ext cx="3022082" cy="9069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2" descr="Start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6165304"/>
            <a:ext cx="864096" cy="53080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20/02/2019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8" name="Picture 2" descr="Start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165304"/>
            <a:ext cx="864096" cy="530802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7463" t="27299" r="11014" b="29134"/>
          <a:stretch>
            <a:fillRect/>
          </a:stretch>
        </p:blipFill>
        <p:spPr bwMode="auto">
          <a:xfrm>
            <a:off x="4932040" y="5951060"/>
            <a:ext cx="3022082" cy="9069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20/02/2019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Picture 2" descr="Start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165304"/>
            <a:ext cx="864096" cy="530802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7463" t="27299" r="11014" b="29134"/>
          <a:stretch>
            <a:fillRect/>
          </a:stretch>
        </p:blipFill>
        <p:spPr bwMode="auto">
          <a:xfrm>
            <a:off x="4932040" y="5951060"/>
            <a:ext cx="3022082" cy="9069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20/02/2019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20/02/2019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Picture 2" descr="Start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165304"/>
            <a:ext cx="864096" cy="53080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7463" t="27299" r="11014" b="29134"/>
          <a:stretch>
            <a:fillRect/>
          </a:stretch>
        </p:blipFill>
        <p:spPr bwMode="auto">
          <a:xfrm>
            <a:off x="4932040" y="5951060"/>
            <a:ext cx="3022082" cy="9069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20/02/2019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20/02/2019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Picture 2" descr="Start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165304"/>
            <a:ext cx="864096" cy="530802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7463" t="27299" r="11014" b="29134"/>
          <a:stretch>
            <a:fillRect/>
          </a:stretch>
        </p:blipFill>
        <p:spPr bwMode="auto">
          <a:xfrm>
            <a:off x="4932040" y="5951060"/>
            <a:ext cx="3022082" cy="9069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20/02/2019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CD67-6623-4AC9-BBD2-CC090737BB4D}" type="datetimeFigureOut">
              <a:rPr lang="nl-BE" smtClean="0"/>
              <a:pPr/>
              <a:t>20/02/2019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ZuZzdoZjgAhVGIlAKHX6aB_gQjRx6BAgBEAU&amp;url=http://www.koziel.fr/fr/impostures-visuelles/792-un-train-peut-en-cacher-un-autre-3760170147857.html&amp;psig=AOvVaw24zhCZ4ofCqWVJDErESi0u&amp;ust=154903245060341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cad=rja&amp;uact=8&amp;ved=2ahUKEwiS-vDp2rPgAhVB-qQKHVUDBEMQjRx6BAgBEAU&amp;url=https://blogs.letemps.ch/vincent-arlettaz/2016/10/06/un-train-peut-en-cacher-un-autre/&amp;psig=AOvVaw2iPENaiohBGTtS9tKd3ulS&amp;ust=154997547429980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/>
          <a:lstStyle/>
          <a:p>
            <a:r>
              <a:rPr lang="nl-BE" b="1" dirty="0" smtClean="0"/>
              <a:t>Titel: wij zijn de beste</a:t>
            </a:r>
            <a:endParaRPr lang="nl-BE" b="1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6732240" y="5517232"/>
            <a:ext cx="2411760" cy="1340768"/>
          </a:xfrm>
        </p:spPr>
        <p:txBody>
          <a:bodyPr>
            <a:normAutofit/>
          </a:bodyPr>
          <a:lstStyle/>
          <a:p>
            <a:pPr algn="r"/>
            <a:r>
              <a:rPr lang="nl-BE" sz="2400" b="1" dirty="0" smtClean="0">
                <a:solidFill>
                  <a:schemeClr val="tx1"/>
                </a:solidFill>
              </a:rPr>
              <a:t>Dr. A. Schepens</a:t>
            </a:r>
          </a:p>
          <a:p>
            <a:pPr algn="r"/>
            <a:r>
              <a:rPr lang="nl-BE" sz="2000" dirty="0" smtClean="0">
                <a:solidFill>
                  <a:schemeClr val="tx1"/>
                </a:solidFill>
              </a:rPr>
              <a:t>19 februari 2019</a:t>
            </a:r>
          </a:p>
          <a:p>
            <a:pPr algn="r"/>
            <a:r>
              <a:rPr lang="nl-BE" sz="2000" dirty="0" smtClean="0">
                <a:solidFill>
                  <a:schemeClr val="tx1"/>
                </a:solidFill>
              </a:rPr>
              <a:t>Medische avond </a:t>
            </a:r>
            <a:endParaRPr lang="nl-BE" sz="20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463" t="27299" r="11014" b="29134"/>
          <a:stretch>
            <a:fillRect/>
          </a:stretch>
        </p:blipFill>
        <p:spPr bwMode="auto">
          <a:xfrm>
            <a:off x="899592" y="0"/>
            <a:ext cx="7006440" cy="2102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218" name="Picture 2" descr="Afbeeldingsresultaat voor un train peut en cacher un aut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2332" b="24794"/>
          <a:stretch>
            <a:fillRect/>
          </a:stretch>
        </p:blipFill>
        <p:spPr bwMode="auto">
          <a:xfrm>
            <a:off x="1475656" y="2060848"/>
            <a:ext cx="626469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u="sng" dirty="0" smtClean="0">
                <a:solidFill>
                  <a:srgbClr val="002060"/>
                </a:solidFill>
              </a:rPr>
              <a:t>Casus 2</a:t>
            </a:r>
            <a:r>
              <a:rPr lang="nl-BE" b="1" dirty="0" smtClean="0">
                <a:solidFill>
                  <a:srgbClr val="002060"/>
                </a:solidFill>
              </a:rPr>
              <a:t>: 29/9/1938 - Vrouw</a:t>
            </a:r>
            <a:endParaRPr lang="nl-BE" b="1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b="1" dirty="0" smtClean="0"/>
              <a:t>Al jaren last</a:t>
            </a:r>
          </a:p>
          <a:p>
            <a:pPr lvl="1"/>
            <a:r>
              <a:rPr lang="nl-BE" dirty="0" smtClean="0"/>
              <a:t>Nu recent toenemende pijn en gangmoeilijkheden</a:t>
            </a:r>
          </a:p>
          <a:p>
            <a:pPr lvl="1"/>
            <a:r>
              <a:rPr lang="nl-BE" dirty="0" smtClean="0"/>
              <a:t>Rolstoelgebonden</a:t>
            </a:r>
          </a:p>
          <a:p>
            <a:pPr>
              <a:buNone/>
            </a:pPr>
            <a:endParaRPr lang="nl-BE" dirty="0" smtClean="0"/>
          </a:p>
          <a:p>
            <a:r>
              <a:rPr lang="nl-BE" b="1" dirty="0" smtClean="0"/>
              <a:t>Mediale Kniepijn rechts</a:t>
            </a:r>
          </a:p>
          <a:p>
            <a:pPr lvl="1"/>
            <a:r>
              <a:rPr lang="nl-BE" dirty="0" smtClean="0"/>
              <a:t>Geen liespijn</a:t>
            </a:r>
          </a:p>
          <a:p>
            <a:pPr lvl="1"/>
            <a:r>
              <a:rPr lang="nl-BE" dirty="0" smtClean="0"/>
              <a:t>Extensiedeficit</a:t>
            </a:r>
          </a:p>
          <a:p>
            <a:pPr lvl="1"/>
            <a:r>
              <a:rPr lang="nl-BE" dirty="0" smtClean="0"/>
              <a:t>Stroeve mobilisatie van knie en heup</a:t>
            </a:r>
          </a:p>
          <a:p>
            <a:pPr lvl="1">
              <a:buNone/>
            </a:pPr>
            <a:endParaRPr lang="nl-BE" dirty="0" smtClean="0"/>
          </a:p>
          <a:p>
            <a:r>
              <a:rPr lang="nl-BE" b="1" i="1" dirty="0" smtClean="0"/>
              <a:t>“Dokter, kun je mij deze week nog een knieprothese plaatsen?”</a:t>
            </a:r>
            <a:endParaRPr lang="nl-BE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578" t="21410" r="42119" b="18052"/>
          <a:stretch>
            <a:fillRect/>
          </a:stretch>
        </p:blipFill>
        <p:spPr bwMode="auto">
          <a:xfrm>
            <a:off x="1073464" y="692695"/>
            <a:ext cx="3444091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8147" t="25637" r="44094" b="19731"/>
          <a:stretch>
            <a:fillRect/>
          </a:stretch>
        </p:blipFill>
        <p:spPr bwMode="auto">
          <a:xfrm>
            <a:off x="4572000" y="692696"/>
            <a:ext cx="33843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916" t="33680" r="5801" b="13165"/>
          <a:stretch>
            <a:fillRect/>
          </a:stretch>
        </p:blipFill>
        <p:spPr bwMode="auto">
          <a:xfrm>
            <a:off x="323528" y="476672"/>
            <a:ext cx="85689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42081" r="24992" b="15380"/>
          <a:stretch>
            <a:fillRect/>
          </a:stretch>
        </p:blipFill>
        <p:spPr bwMode="auto">
          <a:xfrm>
            <a:off x="611560" y="404664"/>
            <a:ext cx="7564449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>
                <a:solidFill>
                  <a:srgbClr val="002060"/>
                </a:solidFill>
              </a:rPr>
              <a:t>Pitfall</a:t>
            </a:r>
            <a:r>
              <a:rPr lang="nl-BE" b="1" dirty="0" smtClean="0">
                <a:solidFill>
                  <a:srgbClr val="002060"/>
                </a:solidFill>
              </a:rPr>
              <a:t> 2: </a:t>
            </a:r>
            <a:r>
              <a:rPr lang="nl-BE" b="1" dirty="0" err="1" smtClean="0">
                <a:solidFill>
                  <a:srgbClr val="002060"/>
                </a:solidFill>
              </a:rPr>
              <a:t>coxartrose</a:t>
            </a:r>
            <a:r>
              <a:rPr lang="nl-BE" b="1" dirty="0" smtClean="0">
                <a:solidFill>
                  <a:srgbClr val="002060"/>
                </a:solidFill>
              </a:rPr>
              <a:t> </a:t>
            </a:r>
            <a:endParaRPr lang="nl-BE" b="1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Beperkte mobiliteit van de heup</a:t>
            </a:r>
          </a:p>
          <a:p>
            <a:endParaRPr lang="nl-BE" dirty="0" smtClean="0"/>
          </a:p>
          <a:p>
            <a:r>
              <a:rPr lang="nl-BE" dirty="0" err="1" smtClean="0"/>
              <a:t>Rx</a:t>
            </a:r>
            <a:r>
              <a:rPr lang="nl-BE" dirty="0" smtClean="0"/>
              <a:t> knie + </a:t>
            </a:r>
            <a:r>
              <a:rPr lang="nl-BE" b="1" dirty="0" err="1" smtClean="0"/>
              <a:t>Rx</a:t>
            </a:r>
            <a:r>
              <a:rPr lang="nl-BE" b="1" dirty="0" smtClean="0"/>
              <a:t> bekken</a:t>
            </a:r>
          </a:p>
          <a:p>
            <a:endParaRPr lang="nl-BE" dirty="0" smtClean="0"/>
          </a:p>
          <a:p>
            <a:r>
              <a:rPr lang="nl-BE" dirty="0" smtClean="0"/>
              <a:t>Heupprothese voorrang op knieprothese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b="1" u="sng" dirty="0" smtClean="0">
                <a:solidFill>
                  <a:srgbClr val="002060"/>
                </a:solidFill>
              </a:rPr>
              <a:t>Casus 3</a:t>
            </a:r>
            <a:r>
              <a:rPr lang="nl-BE" b="1" dirty="0" smtClean="0">
                <a:solidFill>
                  <a:srgbClr val="002060"/>
                </a:solidFill>
              </a:rPr>
              <a:t>: 12/03/1943 - vrouw</a:t>
            </a:r>
            <a:endParaRPr lang="nl-BE" b="1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b="1" dirty="0" smtClean="0"/>
              <a:t>Recent opgekomen pijn</a:t>
            </a:r>
          </a:p>
          <a:p>
            <a:pPr lvl="1"/>
            <a:r>
              <a:rPr lang="nl-BE" dirty="0" smtClean="0"/>
              <a:t>Vroeger weinig last</a:t>
            </a:r>
          </a:p>
          <a:p>
            <a:pPr lvl="1"/>
            <a:r>
              <a:rPr lang="nl-BE" dirty="0" smtClean="0"/>
              <a:t>Sinds kort heel hevig: consult spoedgevallen</a:t>
            </a:r>
          </a:p>
          <a:p>
            <a:endParaRPr lang="nl-BE" dirty="0" smtClean="0"/>
          </a:p>
          <a:p>
            <a:r>
              <a:rPr lang="nl-BE" b="1" dirty="0" smtClean="0"/>
              <a:t>Mediale kniepijn</a:t>
            </a:r>
            <a:r>
              <a:rPr lang="nl-BE" sz="2800" b="1" dirty="0" smtClean="0"/>
              <a:t> </a:t>
            </a:r>
            <a:r>
              <a:rPr lang="nl-BE" sz="2800" dirty="0" smtClean="0"/>
              <a:t>(Rug </a:t>
            </a:r>
            <a:r>
              <a:rPr lang="nl-BE" sz="2800" dirty="0" err="1" smtClean="0"/>
              <a:t>ok</a:t>
            </a:r>
            <a:r>
              <a:rPr lang="nl-BE" sz="2800" dirty="0" smtClean="0"/>
              <a:t> – heup </a:t>
            </a:r>
            <a:r>
              <a:rPr lang="nl-BE" sz="2800" dirty="0" err="1" smtClean="0"/>
              <a:t>ok</a:t>
            </a:r>
            <a:r>
              <a:rPr lang="nl-BE" sz="2800" dirty="0" smtClean="0"/>
              <a:t>)</a:t>
            </a:r>
          </a:p>
          <a:p>
            <a:pPr lvl="1"/>
            <a:r>
              <a:rPr lang="nl-BE" dirty="0" smtClean="0"/>
              <a:t>Gewrichtsspleet, maar ook eronder</a:t>
            </a:r>
          </a:p>
          <a:p>
            <a:endParaRPr lang="nl-BE" dirty="0" smtClean="0"/>
          </a:p>
          <a:p>
            <a:r>
              <a:rPr lang="nl-BE" b="1" dirty="0" smtClean="0"/>
              <a:t>Radiografie: quasi normaal</a:t>
            </a:r>
          </a:p>
          <a:p>
            <a:pPr lvl="1"/>
            <a:r>
              <a:rPr lang="nl-BE" dirty="0" smtClean="0"/>
              <a:t>MRI: scheur mediale meniscus</a:t>
            </a:r>
          </a:p>
          <a:p>
            <a:pPr lvl="1"/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6618" t="35437" r="30898" b="16856"/>
          <a:stretch>
            <a:fillRect/>
          </a:stretch>
        </p:blipFill>
        <p:spPr bwMode="auto">
          <a:xfrm>
            <a:off x="1907704" y="332656"/>
            <a:ext cx="4824536" cy="566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nl-BE" sz="3600" dirty="0" smtClean="0"/>
              <a:t>Scheur meniscus       </a:t>
            </a:r>
            <a:r>
              <a:rPr lang="nl-BE" sz="3600" dirty="0" err="1" smtClean="0"/>
              <a:t>Bony</a:t>
            </a:r>
            <a:r>
              <a:rPr lang="nl-BE" sz="3600" dirty="0" smtClean="0"/>
              <a:t> </a:t>
            </a:r>
            <a:r>
              <a:rPr lang="nl-BE" sz="3600" dirty="0" err="1" smtClean="0"/>
              <a:t>overload</a:t>
            </a:r>
            <a:endParaRPr lang="nl-BE" sz="3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184" t="36633" r="28244" b="20547"/>
          <a:stretch>
            <a:fillRect/>
          </a:stretch>
        </p:blipFill>
        <p:spPr bwMode="auto">
          <a:xfrm>
            <a:off x="539552" y="1556792"/>
            <a:ext cx="4824618" cy="417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0494" t="40733" r="18204" b="28566"/>
          <a:stretch>
            <a:fillRect/>
          </a:stretch>
        </p:blipFill>
        <p:spPr bwMode="auto">
          <a:xfrm>
            <a:off x="4283968" y="2060848"/>
            <a:ext cx="46805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Quid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b="1" dirty="0" err="1" smtClean="0"/>
              <a:t>Artroscopie</a:t>
            </a:r>
            <a:r>
              <a:rPr lang="nl-BE" b="1" dirty="0" smtClean="0"/>
              <a:t>?</a:t>
            </a:r>
          </a:p>
          <a:p>
            <a:pPr lvl="1"/>
            <a:r>
              <a:rPr lang="nl-BE" dirty="0" smtClean="0"/>
              <a:t>Niet elke meniscusscheur wordt geopereerd</a:t>
            </a:r>
          </a:p>
          <a:p>
            <a:pPr lvl="1"/>
            <a:r>
              <a:rPr lang="nl-BE" dirty="0" smtClean="0"/>
              <a:t>Pijn door </a:t>
            </a:r>
            <a:r>
              <a:rPr lang="nl-BE" dirty="0" err="1" smtClean="0"/>
              <a:t>bony</a:t>
            </a:r>
            <a:r>
              <a:rPr lang="nl-BE" dirty="0" smtClean="0"/>
              <a:t> </a:t>
            </a:r>
            <a:r>
              <a:rPr lang="nl-BE" dirty="0" err="1" smtClean="0"/>
              <a:t>overload</a:t>
            </a:r>
            <a:endParaRPr lang="nl-BE" dirty="0" smtClean="0"/>
          </a:p>
          <a:p>
            <a:pPr lvl="1"/>
            <a:r>
              <a:rPr lang="nl-BE" dirty="0" err="1" smtClean="0"/>
              <a:t>Artroscopie</a:t>
            </a:r>
            <a:r>
              <a:rPr lang="nl-BE" dirty="0" smtClean="0"/>
              <a:t> weinig waardevol </a:t>
            </a:r>
          </a:p>
          <a:p>
            <a:pPr lvl="1"/>
            <a:endParaRPr lang="nl-BE" dirty="0" smtClean="0"/>
          </a:p>
          <a:p>
            <a:r>
              <a:rPr lang="nl-BE" b="1" dirty="0" smtClean="0"/>
              <a:t>Infiltratie?</a:t>
            </a:r>
          </a:p>
          <a:p>
            <a:pPr lvl="1"/>
            <a:r>
              <a:rPr lang="nl-BE" dirty="0" smtClean="0"/>
              <a:t>Symptomatisch</a:t>
            </a:r>
          </a:p>
          <a:p>
            <a:pPr lvl="1">
              <a:buNone/>
            </a:pPr>
            <a:endParaRPr lang="nl-BE" dirty="0" smtClean="0"/>
          </a:p>
          <a:p>
            <a:r>
              <a:rPr lang="nl-BE" b="1" dirty="0" err="1" smtClean="0"/>
              <a:t>Brace</a:t>
            </a:r>
            <a:r>
              <a:rPr lang="nl-BE" b="1" dirty="0" smtClean="0"/>
              <a:t>? Steunverband?</a:t>
            </a:r>
          </a:p>
          <a:p>
            <a:pPr lvl="1">
              <a:buNone/>
            </a:pPr>
            <a:endParaRPr lang="nl-BE" dirty="0" smtClean="0"/>
          </a:p>
          <a:p>
            <a:pPr lvl="1"/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6218" t="34600" r="41338" b="14301"/>
          <a:stretch>
            <a:fillRect/>
          </a:stretch>
        </p:blipFill>
        <p:spPr bwMode="auto">
          <a:xfrm>
            <a:off x="323528" y="620688"/>
            <a:ext cx="41044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7599" t="32500" r="37007" b="16667"/>
          <a:stretch>
            <a:fillRect/>
          </a:stretch>
        </p:blipFill>
        <p:spPr bwMode="auto">
          <a:xfrm>
            <a:off x="4283968" y="620688"/>
            <a:ext cx="4644008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800" dirty="0" err="1" smtClean="0">
                <a:cs typeface="Arial" charset="0"/>
              </a:rPr>
              <a:t>Gonartrose</a:t>
            </a:r>
            <a:r>
              <a:rPr lang="nl-BE" sz="4800" dirty="0" smtClean="0">
                <a:cs typeface="Arial" charset="0"/>
              </a:rPr>
              <a:t> + pijn</a:t>
            </a:r>
          </a:p>
        </p:txBody>
      </p:sp>
      <p:pic>
        <p:nvPicPr>
          <p:cNvPr id="9222" name="Afbeelding 5" descr="RR Log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877272"/>
            <a:ext cx="2159000" cy="863600"/>
          </a:xfr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37715" t="18919" r="39133" b="26480"/>
          <a:stretch>
            <a:fillRect/>
          </a:stretch>
        </p:blipFill>
        <p:spPr bwMode="auto">
          <a:xfrm>
            <a:off x="1549745" y="1700213"/>
            <a:ext cx="3039717" cy="403304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 cstate="print"/>
          <a:srcRect l="38506" t="23199" r="39999" b="26401"/>
          <a:stretch>
            <a:fillRect/>
          </a:stretch>
        </p:blipFill>
        <p:spPr bwMode="auto">
          <a:xfrm>
            <a:off x="4716016" y="1700808"/>
            <a:ext cx="2952328" cy="405842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l="41341" t="25720" r="37871" b="21361"/>
          <a:stretch>
            <a:fillRect/>
          </a:stretch>
        </p:blipFill>
        <p:spPr bwMode="auto">
          <a:xfrm>
            <a:off x="1611444" y="1700213"/>
            <a:ext cx="2816094" cy="403304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404664"/>
            <a:ext cx="5472608" cy="5760640"/>
          </a:xfrm>
        </p:spPr>
        <p:txBody>
          <a:bodyPr/>
          <a:lstStyle/>
          <a:p>
            <a:pPr algn="ctr">
              <a:buNone/>
            </a:pPr>
            <a:r>
              <a:rPr lang="nl-BE" b="1" dirty="0" err="1" smtClean="0"/>
              <a:t>Bony</a:t>
            </a:r>
            <a:r>
              <a:rPr lang="nl-BE" b="1" dirty="0" smtClean="0"/>
              <a:t> </a:t>
            </a:r>
            <a:r>
              <a:rPr lang="nl-BE" b="1" dirty="0" err="1" smtClean="0"/>
              <a:t>overload</a:t>
            </a:r>
            <a:endParaRPr lang="nl-BE" b="1" dirty="0" smtClean="0"/>
          </a:p>
          <a:p>
            <a:pPr algn="ctr">
              <a:buNone/>
            </a:pPr>
            <a:r>
              <a:rPr lang="nl-BE" b="1" dirty="0" smtClean="0"/>
              <a:t>Stressfractuur</a:t>
            </a:r>
          </a:p>
          <a:p>
            <a:pPr algn="ctr">
              <a:buNone/>
            </a:pPr>
            <a:r>
              <a:rPr lang="nl-BE" b="1" dirty="0" smtClean="0"/>
              <a:t>Botoedeem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Niet te zien op </a:t>
            </a:r>
            <a:r>
              <a:rPr lang="nl-BE" dirty="0" err="1" smtClean="0"/>
              <a:t>Rx</a:t>
            </a:r>
            <a:r>
              <a:rPr lang="nl-BE" dirty="0" smtClean="0"/>
              <a:t> of </a:t>
            </a:r>
            <a:r>
              <a:rPr lang="nl-BE" dirty="0" err="1" smtClean="0"/>
              <a:t>Artro-CT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Artroscopie</a:t>
            </a:r>
            <a:r>
              <a:rPr lang="nl-BE" dirty="0" smtClean="0"/>
              <a:t> niet 1</a:t>
            </a:r>
            <a:r>
              <a:rPr lang="nl-BE" baseline="30000" dirty="0" smtClean="0"/>
              <a:t>ste</a:t>
            </a:r>
            <a:r>
              <a:rPr lang="nl-BE" dirty="0" smtClean="0"/>
              <a:t> optie</a:t>
            </a:r>
          </a:p>
          <a:p>
            <a:endParaRPr lang="nl-BE" dirty="0" smtClean="0"/>
          </a:p>
          <a:p>
            <a:r>
              <a:rPr lang="nl-BE" dirty="0" smtClean="0"/>
              <a:t>Afwachtende houding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43705" t="35700" r="41726" b="13201"/>
          <a:stretch>
            <a:fillRect/>
          </a:stretch>
        </p:blipFill>
        <p:spPr bwMode="auto">
          <a:xfrm flipH="1">
            <a:off x="6084168" y="188640"/>
            <a:ext cx="284678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>
                <a:solidFill>
                  <a:srgbClr val="002060"/>
                </a:solidFill>
              </a:rPr>
              <a:t>Pitfall</a:t>
            </a:r>
            <a:r>
              <a:rPr lang="nl-BE" b="1" dirty="0" smtClean="0">
                <a:solidFill>
                  <a:srgbClr val="002060"/>
                </a:solidFill>
              </a:rPr>
              <a:t> 3: </a:t>
            </a:r>
            <a:r>
              <a:rPr lang="nl-BE" b="1" dirty="0" err="1" smtClean="0">
                <a:solidFill>
                  <a:srgbClr val="002060"/>
                </a:solidFill>
              </a:rPr>
              <a:t>bony</a:t>
            </a:r>
            <a:r>
              <a:rPr lang="nl-BE" b="1" dirty="0" smtClean="0">
                <a:solidFill>
                  <a:srgbClr val="002060"/>
                </a:solidFill>
              </a:rPr>
              <a:t> </a:t>
            </a:r>
            <a:r>
              <a:rPr lang="nl-BE" b="1" dirty="0" err="1" smtClean="0">
                <a:solidFill>
                  <a:srgbClr val="002060"/>
                </a:solidFill>
              </a:rPr>
              <a:t>overload</a:t>
            </a:r>
            <a:endParaRPr lang="nl-BE" b="1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Pijn net boven of net onder gewrichtsspleet</a:t>
            </a:r>
          </a:p>
          <a:p>
            <a:endParaRPr lang="nl-BE" dirty="0" smtClean="0"/>
          </a:p>
          <a:p>
            <a:r>
              <a:rPr lang="nl-BE" dirty="0" smtClean="0"/>
              <a:t>MRI 1</a:t>
            </a:r>
            <a:r>
              <a:rPr lang="nl-BE" baseline="30000" dirty="0" smtClean="0"/>
              <a:t>ste</a:t>
            </a:r>
            <a:r>
              <a:rPr lang="nl-BE" dirty="0" smtClean="0"/>
              <a:t> keuze</a:t>
            </a:r>
          </a:p>
          <a:p>
            <a:endParaRPr lang="nl-BE" dirty="0" smtClean="0"/>
          </a:p>
          <a:p>
            <a:r>
              <a:rPr lang="nl-BE" dirty="0" smtClean="0"/>
              <a:t>Prognose dubbel</a:t>
            </a:r>
          </a:p>
          <a:p>
            <a:pPr lvl="1"/>
            <a:r>
              <a:rPr lang="nl-BE" dirty="0" smtClean="0"/>
              <a:t>Ofwel gunstige evolutie</a:t>
            </a:r>
          </a:p>
          <a:p>
            <a:pPr lvl="1"/>
            <a:r>
              <a:rPr lang="nl-BE" dirty="0" smtClean="0"/>
              <a:t>Ofwel </a:t>
            </a:r>
            <a:r>
              <a:rPr lang="nl-BE" dirty="0" err="1" smtClean="0"/>
              <a:t>chondrolyse</a:t>
            </a:r>
            <a:r>
              <a:rPr lang="nl-BE" dirty="0" smtClean="0"/>
              <a:t> en evolutie naar </a:t>
            </a:r>
            <a:r>
              <a:rPr lang="nl-BE" dirty="0" err="1" smtClean="0"/>
              <a:t>gonartrose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2060"/>
                </a:solidFill>
              </a:rPr>
              <a:t>Degeneratieve knie: </a:t>
            </a:r>
            <a:r>
              <a:rPr lang="nl-BE" b="1" dirty="0" err="1" smtClean="0">
                <a:solidFill>
                  <a:srgbClr val="002060"/>
                </a:solidFill>
              </a:rPr>
              <a:t>clinical</a:t>
            </a:r>
            <a:r>
              <a:rPr lang="nl-BE" b="1" dirty="0" smtClean="0">
                <a:solidFill>
                  <a:srgbClr val="002060"/>
                </a:solidFill>
              </a:rPr>
              <a:t> </a:t>
            </a:r>
            <a:r>
              <a:rPr lang="nl-BE" b="1" dirty="0" err="1" smtClean="0">
                <a:solidFill>
                  <a:srgbClr val="002060"/>
                </a:solidFill>
              </a:rPr>
              <a:t>pearls</a:t>
            </a:r>
            <a:endParaRPr lang="nl-BE" b="1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b="1" dirty="0" err="1" smtClean="0"/>
              <a:t>Cruralgie</a:t>
            </a:r>
            <a:r>
              <a:rPr lang="nl-BE" b="1" dirty="0" smtClean="0"/>
              <a:t>: L3L4-lijden</a:t>
            </a:r>
          </a:p>
          <a:p>
            <a:pPr marL="914400" lvl="1" indent="-514350"/>
            <a:r>
              <a:rPr lang="nl-BE" dirty="0" err="1" smtClean="0"/>
              <a:t>Femoral</a:t>
            </a:r>
            <a:r>
              <a:rPr lang="nl-BE" dirty="0" smtClean="0"/>
              <a:t> </a:t>
            </a:r>
            <a:r>
              <a:rPr lang="nl-BE" dirty="0" err="1" smtClean="0"/>
              <a:t>nerve</a:t>
            </a:r>
            <a:r>
              <a:rPr lang="nl-BE" dirty="0" smtClean="0"/>
              <a:t> stretch</a:t>
            </a:r>
          </a:p>
          <a:p>
            <a:pPr marL="914400" lvl="1" indent="-514350"/>
            <a:r>
              <a:rPr lang="nl-BE" u="sng" dirty="0" smtClean="0"/>
              <a:t>MRI LWZ</a:t>
            </a:r>
          </a:p>
          <a:p>
            <a:pPr marL="914400" lvl="1" indent="-514350"/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b="1" dirty="0" err="1" smtClean="0"/>
              <a:t>Coxartrose</a:t>
            </a:r>
            <a:endParaRPr lang="nl-BE" b="1" dirty="0" smtClean="0"/>
          </a:p>
          <a:p>
            <a:pPr marL="914400" lvl="1" indent="-514350"/>
            <a:r>
              <a:rPr lang="nl-BE" dirty="0" smtClean="0"/>
              <a:t>Mobilisatie heup</a:t>
            </a:r>
          </a:p>
          <a:p>
            <a:pPr marL="914400" lvl="1" indent="-514350"/>
            <a:r>
              <a:rPr lang="nl-BE" u="sng" dirty="0" err="1" smtClean="0"/>
              <a:t>Rx</a:t>
            </a:r>
            <a:r>
              <a:rPr lang="nl-BE" u="sng" dirty="0" smtClean="0"/>
              <a:t> heup</a:t>
            </a:r>
          </a:p>
          <a:p>
            <a:pPr marL="914400" lvl="1" indent="-514350"/>
            <a:endParaRPr lang="nl-BE" dirty="0" smtClean="0"/>
          </a:p>
          <a:p>
            <a:pPr marL="514350" indent="-514350">
              <a:buFont typeface="+mj-lt"/>
              <a:buAutoNum type="arabicPeriod"/>
            </a:pPr>
            <a:r>
              <a:rPr lang="nl-BE" b="1" dirty="0" err="1" smtClean="0"/>
              <a:t>Bony</a:t>
            </a:r>
            <a:r>
              <a:rPr lang="nl-BE" b="1" dirty="0" smtClean="0"/>
              <a:t> </a:t>
            </a:r>
            <a:r>
              <a:rPr lang="nl-BE" b="1" dirty="0" err="1" smtClean="0"/>
              <a:t>overload</a:t>
            </a:r>
            <a:endParaRPr lang="nl-BE" b="1" dirty="0" smtClean="0"/>
          </a:p>
          <a:p>
            <a:pPr marL="914400" lvl="1" indent="-514350"/>
            <a:r>
              <a:rPr lang="nl-BE" dirty="0" smtClean="0"/>
              <a:t>Pijn onder of boven gewricht</a:t>
            </a:r>
          </a:p>
          <a:p>
            <a:pPr marL="914400" lvl="1" indent="-514350"/>
            <a:r>
              <a:rPr lang="nl-BE" u="sng" dirty="0" smtClean="0"/>
              <a:t>MRI knie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un train peut en cacher un aut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8037145" cy="4824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u="sng" dirty="0" smtClean="0">
                <a:solidFill>
                  <a:srgbClr val="002060"/>
                </a:solidFill>
              </a:rPr>
              <a:t>Casus 1</a:t>
            </a:r>
            <a:r>
              <a:rPr lang="nl-BE" b="1" dirty="0" smtClean="0">
                <a:solidFill>
                  <a:srgbClr val="002060"/>
                </a:solidFill>
              </a:rPr>
              <a:t>: 17/4/1940 - man</a:t>
            </a:r>
            <a:endParaRPr lang="nl-BE" b="1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b="1" dirty="0" smtClean="0"/>
              <a:t>Al jaren last</a:t>
            </a:r>
          </a:p>
          <a:p>
            <a:pPr lvl="1"/>
            <a:r>
              <a:rPr lang="nl-BE" dirty="0" smtClean="0"/>
              <a:t>Nu na een reis in Spanje veel pijn aan de knieën</a:t>
            </a:r>
          </a:p>
          <a:p>
            <a:pPr lvl="1"/>
            <a:r>
              <a:rPr lang="nl-BE" dirty="0" smtClean="0"/>
              <a:t>Verhuis moeten doen en veel trappen</a:t>
            </a:r>
          </a:p>
          <a:p>
            <a:endParaRPr lang="nl-BE" dirty="0" smtClean="0"/>
          </a:p>
          <a:p>
            <a:r>
              <a:rPr lang="nl-BE" b="1" dirty="0" smtClean="0"/>
              <a:t>Kniepijn rechts</a:t>
            </a:r>
          </a:p>
          <a:p>
            <a:pPr lvl="1"/>
            <a:r>
              <a:rPr lang="nl-BE" dirty="0" smtClean="0"/>
              <a:t>‘s Nachts pijn </a:t>
            </a:r>
          </a:p>
          <a:p>
            <a:pPr lvl="1"/>
            <a:r>
              <a:rPr lang="nl-BE" dirty="0" smtClean="0"/>
              <a:t>na enkele stappen pijn</a:t>
            </a:r>
          </a:p>
          <a:p>
            <a:pPr lvl="1"/>
            <a:endParaRPr lang="nl-BE" dirty="0" smtClean="0"/>
          </a:p>
          <a:p>
            <a:r>
              <a:rPr lang="nl-BE" b="1" i="1" dirty="0" smtClean="0"/>
              <a:t>“Dokter, ‘t is ‘t moment”</a:t>
            </a:r>
            <a:endParaRPr lang="nl-BE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191" t="35156" r="20566" b="16118"/>
          <a:stretch>
            <a:fillRect/>
          </a:stretch>
        </p:blipFill>
        <p:spPr bwMode="auto">
          <a:xfrm>
            <a:off x="1043608" y="908720"/>
            <a:ext cx="73448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43277" r="27654" b="13903"/>
          <a:stretch>
            <a:fillRect/>
          </a:stretch>
        </p:blipFill>
        <p:spPr bwMode="auto">
          <a:xfrm>
            <a:off x="1403648" y="548680"/>
            <a:ext cx="652293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r>
              <a:rPr lang="nl-BE" b="1" dirty="0" err="1" smtClean="0"/>
              <a:t>Niet-pluisgevoel</a:t>
            </a:r>
            <a:endParaRPr lang="nl-BE" b="1" dirty="0" smtClean="0"/>
          </a:p>
          <a:p>
            <a:pPr lvl="1"/>
            <a:r>
              <a:rPr lang="nl-BE" dirty="0" smtClean="0"/>
              <a:t>Na enkele stappen pijn</a:t>
            </a:r>
          </a:p>
          <a:p>
            <a:pPr lvl="1"/>
            <a:r>
              <a:rPr lang="nl-BE" dirty="0" smtClean="0"/>
              <a:t>Nachtelijke pijn</a:t>
            </a:r>
          </a:p>
          <a:p>
            <a:pPr lvl="1"/>
            <a:r>
              <a:rPr lang="nl-BE" dirty="0" smtClean="0"/>
              <a:t>Rolstoelgebonden</a:t>
            </a:r>
          </a:p>
          <a:p>
            <a:pPr lvl="1"/>
            <a:endParaRPr lang="nl-BE" dirty="0" smtClean="0"/>
          </a:p>
          <a:p>
            <a:r>
              <a:rPr lang="nl-BE" b="1" dirty="0" smtClean="0"/>
              <a:t>Geen rugpijn – geen liespijn</a:t>
            </a:r>
          </a:p>
          <a:p>
            <a:endParaRPr lang="nl-BE" b="1" dirty="0" smtClean="0"/>
          </a:p>
          <a:p>
            <a:r>
              <a:rPr lang="nl-BE" b="1" dirty="0" smtClean="0"/>
              <a:t>2</a:t>
            </a:r>
            <a:r>
              <a:rPr lang="nl-BE" b="1" baseline="30000" dirty="0" smtClean="0"/>
              <a:t>de</a:t>
            </a:r>
            <a:r>
              <a:rPr lang="nl-BE" b="1" dirty="0" smtClean="0"/>
              <a:t> keer op consultatie</a:t>
            </a:r>
          </a:p>
          <a:p>
            <a:pPr lvl="1"/>
            <a:r>
              <a:rPr lang="nl-BE" dirty="0" smtClean="0"/>
              <a:t>Nog meer pijn</a:t>
            </a:r>
          </a:p>
          <a:p>
            <a:pPr lvl="1"/>
            <a:r>
              <a:rPr lang="nl-BE" dirty="0" smtClean="0"/>
              <a:t>Eerder ook naar dij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5301208"/>
            <a:ext cx="4896544" cy="1257003"/>
          </a:xfrm>
        </p:spPr>
        <p:txBody>
          <a:bodyPr>
            <a:normAutofit/>
          </a:bodyPr>
          <a:lstStyle/>
          <a:p>
            <a:r>
              <a:rPr lang="nl-BE" dirty="0" smtClean="0"/>
              <a:t>Hernia op L2L3</a:t>
            </a:r>
          </a:p>
          <a:p>
            <a:r>
              <a:rPr lang="nl-BE" dirty="0" err="1" smtClean="0"/>
              <a:t>Femoral</a:t>
            </a:r>
            <a:r>
              <a:rPr lang="nl-BE" dirty="0" smtClean="0"/>
              <a:t> </a:t>
            </a:r>
            <a:r>
              <a:rPr lang="nl-BE" dirty="0" err="1" smtClean="0"/>
              <a:t>nerve</a:t>
            </a:r>
            <a:r>
              <a:rPr lang="nl-BE" dirty="0" smtClean="0"/>
              <a:t> stretch +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6869" t="39586" r="28244" b="15379"/>
          <a:stretch>
            <a:fillRect/>
          </a:stretch>
        </p:blipFill>
        <p:spPr bwMode="auto">
          <a:xfrm>
            <a:off x="251520" y="332655"/>
            <a:ext cx="6048672" cy="485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9960" t="33758" r="42912" b="14563"/>
          <a:stretch>
            <a:fillRect/>
          </a:stretch>
        </p:blipFill>
        <p:spPr bwMode="auto">
          <a:xfrm>
            <a:off x="6444208" y="332656"/>
            <a:ext cx="2304256" cy="556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>
                <a:solidFill>
                  <a:srgbClr val="002060"/>
                </a:solidFill>
              </a:rPr>
              <a:t>Pitfall</a:t>
            </a:r>
            <a:r>
              <a:rPr lang="nl-BE" b="1" dirty="0" smtClean="0">
                <a:solidFill>
                  <a:srgbClr val="002060"/>
                </a:solidFill>
              </a:rPr>
              <a:t> 1: </a:t>
            </a:r>
            <a:r>
              <a:rPr lang="nl-BE" b="1" dirty="0" err="1" smtClean="0">
                <a:solidFill>
                  <a:srgbClr val="002060"/>
                </a:solidFill>
              </a:rPr>
              <a:t>cruralgie</a:t>
            </a:r>
            <a:endParaRPr lang="nl-BE" b="1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u="sng" dirty="0" err="1" smtClean="0"/>
              <a:t>Ischialgie</a:t>
            </a:r>
            <a:endParaRPr lang="nl-BE" u="sng" dirty="0" smtClean="0"/>
          </a:p>
          <a:p>
            <a:pPr lvl="1"/>
            <a:r>
              <a:rPr lang="nl-BE" dirty="0" smtClean="0"/>
              <a:t>N. </a:t>
            </a:r>
            <a:r>
              <a:rPr lang="nl-BE" dirty="0" err="1" smtClean="0"/>
              <a:t>ischiadicus</a:t>
            </a:r>
            <a:endParaRPr lang="nl-BE" dirty="0" smtClean="0"/>
          </a:p>
          <a:p>
            <a:pPr lvl="1"/>
            <a:r>
              <a:rPr lang="nl-BE" dirty="0" smtClean="0"/>
              <a:t>L5 S1</a:t>
            </a:r>
          </a:p>
          <a:p>
            <a:pPr lvl="1"/>
            <a:r>
              <a:rPr lang="nl-BE" dirty="0" smtClean="0"/>
              <a:t>Test van </a:t>
            </a:r>
            <a:r>
              <a:rPr lang="nl-BE" dirty="0" err="1" smtClean="0"/>
              <a:t>Lasègue</a:t>
            </a:r>
            <a:endParaRPr lang="nl-BE" dirty="0" smtClean="0"/>
          </a:p>
          <a:p>
            <a:pPr lvl="1">
              <a:buNone/>
            </a:pPr>
            <a:endParaRPr lang="nl-BE" dirty="0" smtClean="0"/>
          </a:p>
          <a:p>
            <a:r>
              <a:rPr lang="nl-BE" b="1" u="sng" dirty="0" err="1" smtClean="0"/>
              <a:t>Cruralgie</a:t>
            </a:r>
            <a:endParaRPr lang="nl-BE" b="1" u="sng" dirty="0" smtClean="0"/>
          </a:p>
          <a:p>
            <a:pPr lvl="1"/>
            <a:r>
              <a:rPr lang="nl-BE" b="1" dirty="0" smtClean="0"/>
              <a:t>N. </a:t>
            </a:r>
            <a:r>
              <a:rPr lang="nl-BE" b="1" dirty="0" err="1" smtClean="0"/>
              <a:t>femoralis</a:t>
            </a:r>
            <a:r>
              <a:rPr lang="nl-BE" b="1" dirty="0" smtClean="0"/>
              <a:t> (vroeger </a:t>
            </a:r>
            <a:r>
              <a:rPr lang="nl-BE" b="1" i="1" dirty="0" smtClean="0"/>
              <a:t>N. </a:t>
            </a:r>
            <a:r>
              <a:rPr lang="nl-BE" b="1" i="1" dirty="0" err="1" smtClean="0"/>
              <a:t>cruralis</a:t>
            </a:r>
            <a:r>
              <a:rPr lang="nl-BE" b="1" dirty="0" smtClean="0"/>
              <a:t>)</a:t>
            </a:r>
          </a:p>
          <a:p>
            <a:pPr lvl="1"/>
            <a:r>
              <a:rPr lang="nl-BE" b="1" dirty="0" smtClean="0"/>
              <a:t>L3 L4</a:t>
            </a:r>
          </a:p>
          <a:p>
            <a:pPr lvl="1"/>
            <a:r>
              <a:rPr lang="nl-BE" b="1" dirty="0" err="1" smtClean="0"/>
              <a:t>Femoral</a:t>
            </a:r>
            <a:r>
              <a:rPr lang="nl-BE" b="1" dirty="0" smtClean="0"/>
              <a:t> </a:t>
            </a:r>
            <a:r>
              <a:rPr lang="nl-BE" b="1" dirty="0" err="1" smtClean="0"/>
              <a:t>nerve</a:t>
            </a:r>
            <a:r>
              <a:rPr lang="nl-BE" b="1" dirty="0" smtClean="0"/>
              <a:t> stretch</a:t>
            </a:r>
          </a:p>
          <a:p>
            <a:pPr lvl="1"/>
            <a:endParaRPr lang="nl-BE" dirty="0" smtClean="0"/>
          </a:p>
          <a:p>
            <a:pPr lvl="1">
              <a:buNone/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322</Words>
  <Application>Microsoft Office PowerPoint</Application>
  <PresentationFormat>Diavoorstelling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Titel: wij zijn de beste</vt:lpstr>
      <vt:lpstr>Gonartrose + pijn</vt:lpstr>
      <vt:lpstr>Dia 3</vt:lpstr>
      <vt:lpstr>Casus 1: 17/4/1940 - man</vt:lpstr>
      <vt:lpstr>Dia 5</vt:lpstr>
      <vt:lpstr>Dia 6</vt:lpstr>
      <vt:lpstr>Dia 7</vt:lpstr>
      <vt:lpstr>Dia 8</vt:lpstr>
      <vt:lpstr>Pitfall 1: cruralgie</vt:lpstr>
      <vt:lpstr>Casus 2: 29/9/1938 - Vrouw</vt:lpstr>
      <vt:lpstr>Dia 11</vt:lpstr>
      <vt:lpstr>Dia 12</vt:lpstr>
      <vt:lpstr>Dia 13</vt:lpstr>
      <vt:lpstr>Pitfall 2: coxartrose </vt:lpstr>
      <vt:lpstr>Casus 3: 12/03/1943 - vrouw</vt:lpstr>
      <vt:lpstr>Dia 16</vt:lpstr>
      <vt:lpstr>Scheur meniscus       Bony overload</vt:lpstr>
      <vt:lpstr>Quid?</vt:lpstr>
      <vt:lpstr>Dia 19</vt:lpstr>
      <vt:lpstr>Dia 20</vt:lpstr>
      <vt:lpstr>Pitfall 3: bony overload</vt:lpstr>
      <vt:lpstr>Degeneratieve knie: clinical pearls</vt:lpstr>
    </vt:vector>
  </TitlesOfParts>
  <Company>AZ Sint-Lucas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asc004</dc:creator>
  <cp:lastModifiedBy>asc004</cp:lastModifiedBy>
  <cp:revision>36</cp:revision>
  <dcterms:created xsi:type="dcterms:W3CDTF">2019-01-25T10:10:14Z</dcterms:created>
  <dcterms:modified xsi:type="dcterms:W3CDTF">2019-02-20T17:17:40Z</dcterms:modified>
</cp:coreProperties>
</file>